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verpass"/>
      <p:regular r:id="rId15"/>
    </p:embeddedFont>
    <p:embeddedFont>
      <p:font typeface="Overpass"/>
      <p:regular r:id="rId16"/>
    </p:embeddedFon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  <p:embeddedFont>
      <p:font typeface="Overpas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614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Enterprise Data Infrastructure Strategy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2845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보안, 신뢰성, 확장성을 갖춘 데이터 아키텍처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프로젝트: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04_t1_www Project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발표자: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Data &amp; Storage Engineer 이두경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7851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일자: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2025. 11. 24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447" y="414457"/>
            <a:ext cx="7053501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전략적 접근: 엔터프라이즈급 데이터 플랫폼 구축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27447" y="1234321"/>
            <a:ext cx="212776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핵심 설계 원칙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27447" y="1650802"/>
            <a:ext cx="6603921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비즈니스 연속성과 보안을 최우선으로 하는 데이터 인프라를 구축했습니다. 관리형 PaaS 서비스와 코드형 인프라(IaC)를 결합하여 운영 효율성을 극대화했습니다.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7447" y="2302550"/>
            <a:ext cx="150614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01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527447" y="2543413"/>
            <a:ext cx="6603921" cy="1524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7" name="Text 5"/>
          <p:cNvSpPr/>
          <p:nvPr/>
        </p:nvSpPr>
        <p:spPr>
          <a:xfrm>
            <a:off x="527447" y="2649141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보안 강화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27447" y="3021330"/>
            <a:ext cx="660392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Zero Trust 기반 네트워크 격리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27447" y="3526036"/>
            <a:ext cx="150614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527447" y="3766899"/>
            <a:ext cx="6603921" cy="1524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1" name="Text 9"/>
          <p:cNvSpPr/>
          <p:nvPr/>
        </p:nvSpPr>
        <p:spPr>
          <a:xfrm>
            <a:off x="527447" y="3872627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연속성 보장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527447" y="4244816"/>
            <a:ext cx="660392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백업 및 DR 전략 수립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27447" y="4749522"/>
            <a:ext cx="150614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527447" y="4990386"/>
            <a:ext cx="6603921" cy="1524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5" name="Text 13"/>
          <p:cNvSpPr/>
          <p:nvPr/>
        </p:nvSpPr>
        <p:spPr>
          <a:xfrm>
            <a:off x="527447" y="5096113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성능 최적화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527447" y="5468302"/>
            <a:ext cx="660392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캐싱 레이어 구축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527447" y="5973008"/>
            <a:ext cx="150614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527447" y="6213872"/>
            <a:ext cx="6603921" cy="15240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9" name="Text 17"/>
          <p:cNvSpPr/>
          <p:nvPr/>
        </p:nvSpPr>
        <p:spPr>
          <a:xfrm>
            <a:off x="527447" y="6319599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운영 자동화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527447" y="6691789"/>
            <a:ext cx="660392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모니터링 및 거버넌스</a:t>
            </a:r>
            <a:endParaRPr lang="en-US" sz="11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6653" y="1253252"/>
            <a:ext cx="6603921" cy="6603921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506653" y="8026718"/>
            <a:ext cx="660392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관리형 PaaS: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Azure MySQL Flexible Server &amp; Blob Storage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7506653" y="8403431"/>
            <a:ext cx="660392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성능 가속: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Redis Cache &amp; Azure Front Door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7506653" y="8780145"/>
            <a:ext cx="660392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Infrastructure as Code: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100% Terraform 기반 배포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022" y="642818"/>
            <a:ext cx="7111246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보안 아키텍처: 공격 표면의 최소화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9022" y="1593294"/>
            <a:ext cx="3715941" cy="2426970"/>
          </a:xfrm>
          <a:prstGeom prst="roundRect">
            <a:avLst>
              <a:gd name="adj" fmla="val 3704"/>
            </a:avLst>
          </a:prstGeom>
          <a:solidFill>
            <a:srgbClr val="7E023C"/>
          </a:solidFill>
          <a:ln w="7620">
            <a:solidFill>
              <a:srgbClr val="F2037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70598" y="1814870"/>
            <a:ext cx="641985" cy="641985"/>
          </a:xfrm>
          <a:prstGeom prst="roundRect">
            <a:avLst>
              <a:gd name="adj" fmla="val 14241899"/>
            </a:avLst>
          </a:prstGeom>
          <a:solidFill>
            <a:srgbClr val="F2037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167" y="1991320"/>
            <a:ext cx="288846" cy="2888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0598" y="2670810"/>
            <a:ext cx="251793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Zero Trust 모델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70598" y="3113842"/>
            <a:ext cx="327279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공용 인터넷 접근 원천 차단 (0.0.0.0 deny)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8918" y="1593294"/>
            <a:ext cx="3716060" cy="2426970"/>
          </a:xfrm>
          <a:prstGeom prst="roundRect">
            <a:avLst>
              <a:gd name="adj" fmla="val 3704"/>
            </a:avLst>
          </a:prstGeom>
          <a:solidFill>
            <a:srgbClr val="7E023C"/>
          </a:solidFill>
          <a:ln w="7620">
            <a:solidFill>
              <a:srgbClr val="F2037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00493" y="1814870"/>
            <a:ext cx="641985" cy="641985"/>
          </a:xfrm>
          <a:prstGeom prst="roundRect">
            <a:avLst>
              <a:gd name="adj" fmla="val 14241899"/>
            </a:avLst>
          </a:prstGeom>
          <a:solidFill>
            <a:srgbClr val="F2037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7063" y="1991320"/>
            <a:ext cx="288846" cy="28884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00493" y="2670810"/>
            <a:ext cx="251793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Private Endpoint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4900493" y="3113842"/>
            <a:ext cx="327290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사설 IP 기반의 안전한 데이터 접근 경로 구성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49022" y="4234220"/>
            <a:ext cx="7645956" cy="2084546"/>
          </a:xfrm>
          <a:prstGeom prst="roundRect">
            <a:avLst>
              <a:gd name="adj" fmla="val 4312"/>
            </a:avLst>
          </a:prstGeom>
          <a:solidFill>
            <a:srgbClr val="7E023C"/>
          </a:solidFill>
          <a:ln w="7620">
            <a:solidFill>
              <a:srgbClr val="F2037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70598" y="4455795"/>
            <a:ext cx="641985" cy="641985"/>
          </a:xfrm>
          <a:prstGeom prst="roundRect">
            <a:avLst>
              <a:gd name="adj" fmla="val 14241899"/>
            </a:avLst>
          </a:prstGeom>
          <a:solidFill>
            <a:srgbClr val="F2037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167" y="4632246"/>
            <a:ext cx="288846" cy="28884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0598" y="5311735"/>
            <a:ext cx="251793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Private DNS Zone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970598" y="5754767"/>
            <a:ext cx="720280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내부 도메인 기반의 안정적 연결 보장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49022" y="6559510"/>
            <a:ext cx="7645956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데이터베이스에 대한 외부 접근을 완전히 차단하고, 인가된 내부 네트워크를 통해서만 접근 가능하도록 설계했습니다. Private DNS Zone 통합으로 IP 변경에도 안정적인 연결이 유지됩니다.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42341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비즈니스 연속성: 멈추지 않는 서비스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490561" y="995005"/>
            <a:ext cx="15240" cy="2335649"/>
          </a:xfrm>
          <a:prstGeom prst="roundRect">
            <a:avLst>
              <a:gd name="adj" fmla="val 329855"/>
            </a:avLst>
          </a:prstGeom>
          <a:solidFill>
            <a:srgbClr val="971B55"/>
          </a:solidFill>
          <a:ln/>
        </p:spPr>
      </p:sp>
      <p:sp>
        <p:nvSpPr>
          <p:cNvPr id="4" name="Shape 2"/>
          <p:cNvSpPr/>
          <p:nvPr/>
        </p:nvSpPr>
        <p:spPr>
          <a:xfrm>
            <a:off x="4019848" y="1121926"/>
            <a:ext cx="358973" cy="15240"/>
          </a:xfrm>
          <a:prstGeom prst="roundRect">
            <a:avLst>
              <a:gd name="adj" fmla="val 329855"/>
            </a:avLst>
          </a:prstGeom>
          <a:solidFill>
            <a:srgbClr val="971B55"/>
          </a:solidFill>
          <a:ln/>
        </p:spPr>
      </p:sp>
      <p:sp>
        <p:nvSpPr>
          <p:cNvPr id="5" name="Shape 3"/>
          <p:cNvSpPr/>
          <p:nvPr/>
        </p:nvSpPr>
        <p:spPr>
          <a:xfrm>
            <a:off x="4363581" y="995005"/>
            <a:ext cx="269200" cy="269200"/>
          </a:xfrm>
          <a:prstGeom prst="roundRect">
            <a:avLst>
              <a:gd name="adj" fmla="val 1867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413647" y="1023938"/>
            <a:ext cx="168950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2491740" y="1036082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백업 전략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18862" y="1331714"/>
            <a:ext cx="348091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35일 보존</a:t>
            </a:r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- Point-in-Time Restore 지원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18862" y="1630799"/>
            <a:ext cx="348091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언제든 과거 시점으로 데이터 복구 가능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4617541" y="1839992"/>
            <a:ext cx="358973" cy="15240"/>
          </a:xfrm>
          <a:prstGeom prst="roundRect">
            <a:avLst>
              <a:gd name="adj" fmla="val 329855"/>
            </a:avLst>
          </a:prstGeom>
          <a:solidFill>
            <a:srgbClr val="971B55"/>
          </a:solidFill>
          <a:ln/>
        </p:spPr>
      </p:sp>
      <p:sp>
        <p:nvSpPr>
          <p:cNvPr id="11" name="Shape 9"/>
          <p:cNvSpPr/>
          <p:nvPr/>
        </p:nvSpPr>
        <p:spPr>
          <a:xfrm>
            <a:off x="4363581" y="1713071"/>
            <a:ext cx="269200" cy="269200"/>
          </a:xfrm>
          <a:prstGeom prst="roundRect">
            <a:avLst>
              <a:gd name="adj" fmla="val 1867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413647" y="1742003"/>
            <a:ext cx="168950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5096589" y="1754148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재해 복구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096589" y="2049780"/>
            <a:ext cx="3481030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GRS (Geo-Redundant Storage)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5096589" y="2348865"/>
            <a:ext cx="3481030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Korea Central 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↔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Korea South 지리적 이중화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4019848" y="2458879"/>
            <a:ext cx="358973" cy="15240"/>
          </a:xfrm>
          <a:prstGeom prst="roundRect">
            <a:avLst>
              <a:gd name="adj" fmla="val 329855"/>
            </a:avLst>
          </a:prstGeom>
          <a:solidFill>
            <a:srgbClr val="971B55"/>
          </a:solidFill>
          <a:ln/>
        </p:spPr>
      </p:sp>
      <p:sp>
        <p:nvSpPr>
          <p:cNvPr id="17" name="Shape 15"/>
          <p:cNvSpPr/>
          <p:nvPr/>
        </p:nvSpPr>
        <p:spPr>
          <a:xfrm>
            <a:off x="4363581" y="2331958"/>
            <a:ext cx="269200" cy="269200"/>
          </a:xfrm>
          <a:prstGeom prst="roundRect">
            <a:avLst>
              <a:gd name="adj" fmla="val 1867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413647" y="2360890"/>
            <a:ext cx="168950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2491740" y="2373035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안전장치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418862" y="2668667"/>
            <a:ext cx="348091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Soft Delete 7일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418862" y="2967752"/>
            <a:ext cx="348091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실수로 인한 데이터 삭제 방지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18862" y="3465195"/>
            <a:ext cx="815875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명확한 복구 목표를 수립했습니다: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RPO 5분, RTO 30분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 한국 중부 리전이 완전히 파괴되는 재해 상황에서도 남부 리전에서 데이터를 복구할 수 있습니다.</a:t>
            </a:r>
            <a:endParaRPr lang="en-US" sz="90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181" y="995005"/>
            <a:ext cx="5341858" cy="5341858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8877181" y="6531173"/>
            <a:ext cx="5341858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5분</a:t>
            </a:r>
            <a:endParaRPr lang="en-US" sz="3100" dirty="0"/>
          </a:p>
        </p:txBody>
      </p:sp>
      <p:sp>
        <p:nvSpPr>
          <p:cNvPr id="25" name="Text 22"/>
          <p:cNvSpPr/>
          <p:nvPr/>
        </p:nvSpPr>
        <p:spPr>
          <a:xfrm>
            <a:off x="10844093" y="707552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RPO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8877181" y="7371159"/>
            <a:ext cx="534185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복구 시점 목표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8877181" y="7861697"/>
            <a:ext cx="5341858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30분</a:t>
            </a:r>
            <a:endParaRPr lang="en-US" sz="3100" dirty="0"/>
          </a:p>
        </p:txBody>
      </p:sp>
      <p:sp>
        <p:nvSpPr>
          <p:cNvPr id="28" name="Text 25"/>
          <p:cNvSpPr/>
          <p:nvPr/>
        </p:nvSpPr>
        <p:spPr>
          <a:xfrm>
            <a:off x="10844093" y="8406051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RTO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8877181" y="8701683"/>
            <a:ext cx="534185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복구 시간 목표</a:t>
            </a:r>
            <a:endParaRPr lang="en-US" sz="900" dirty="0"/>
          </a:p>
        </p:txBody>
      </p:sp>
      <p:sp>
        <p:nvSpPr>
          <p:cNvPr id="30" name="Text 27"/>
          <p:cNvSpPr/>
          <p:nvPr/>
        </p:nvSpPr>
        <p:spPr>
          <a:xfrm>
            <a:off x="8877181" y="9192220"/>
            <a:ext cx="5341858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35일</a:t>
            </a:r>
            <a:endParaRPr lang="en-US" sz="3100" dirty="0"/>
          </a:p>
        </p:txBody>
      </p:sp>
      <p:sp>
        <p:nvSpPr>
          <p:cNvPr id="31" name="Text 28"/>
          <p:cNvSpPr/>
          <p:nvPr/>
        </p:nvSpPr>
        <p:spPr>
          <a:xfrm>
            <a:off x="10844093" y="9736574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보존 기간</a:t>
            </a:r>
            <a:endParaRPr lang="en-US" sz="1100" dirty="0"/>
          </a:p>
        </p:txBody>
      </p:sp>
      <p:sp>
        <p:nvSpPr>
          <p:cNvPr id="32" name="Text 29"/>
          <p:cNvSpPr/>
          <p:nvPr/>
        </p:nvSpPr>
        <p:spPr>
          <a:xfrm>
            <a:off x="8877181" y="10032206"/>
            <a:ext cx="534185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백업 데이터 유지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613" y="409813"/>
            <a:ext cx="4629507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성능 최적화: 초고속 데이터 접근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521613" y="1239322"/>
            <a:ext cx="7309247" cy="934998"/>
          </a:xfrm>
          <a:prstGeom prst="roundRect">
            <a:avLst>
              <a:gd name="adj" fmla="val 7824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06373" y="1239322"/>
            <a:ext cx="60960" cy="934998"/>
          </a:xfrm>
          <a:prstGeom prst="roundRect">
            <a:avLst>
              <a:gd name="adj" fmla="val 102700"/>
            </a:avLst>
          </a:prstGeom>
          <a:solidFill>
            <a:srgbClr val="F20374"/>
          </a:solidFill>
          <a:ln/>
        </p:spPr>
      </p:sp>
      <p:sp>
        <p:nvSpPr>
          <p:cNvPr id="5" name="Text 3"/>
          <p:cNvSpPr/>
          <p:nvPr/>
        </p:nvSpPr>
        <p:spPr>
          <a:xfrm>
            <a:off x="731520" y="1403509"/>
            <a:ext cx="17535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캐싱 레이어 구축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31520" y="1771650"/>
            <a:ext cx="6935153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Redis Cache를 활용하여 자주 접근하는 데이터를 빠르게 제공하고 데이터베이스 부하를 감소시킵니다.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521613" y="2323267"/>
            <a:ext cx="7309247" cy="934998"/>
          </a:xfrm>
          <a:prstGeom prst="roundRect">
            <a:avLst>
              <a:gd name="adj" fmla="val 7824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06373" y="2323267"/>
            <a:ext cx="60960" cy="934998"/>
          </a:xfrm>
          <a:prstGeom prst="roundRect">
            <a:avLst>
              <a:gd name="adj" fmla="val 102700"/>
            </a:avLst>
          </a:prstGeom>
          <a:solidFill>
            <a:srgbClr val="F20374"/>
          </a:solidFill>
          <a:ln/>
        </p:spPr>
      </p:sp>
      <p:sp>
        <p:nvSpPr>
          <p:cNvPr id="9" name="Text 7"/>
          <p:cNvSpPr/>
          <p:nvPr/>
        </p:nvSpPr>
        <p:spPr>
          <a:xfrm>
            <a:off x="731520" y="2487454"/>
            <a:ext cx="17535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쿼리 최적화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31520" y="2855595"/>
            <a:ext cx="6935153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비효율적인 SQL 쿼리를 분석하고 인덱스를 적절히 사용하여 데이터베이스 응답 시간을 단축합니다.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521613" y="3407212"/>
            <a:ext cx="7309247" cy="934998"/>
          </a:xfrm>
          <a:prstGeom prst="roundRect">
            <a:avLst>
              <a:gd name="adj" fmla="val 7824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06373" y="3407212"/>
            <a:ext cx="60960" cy="934998"/>
          </a:xfrm>
          <a:prstGeom prst="roundRect">
            <a:avLst>
              <a:gd name="adj" fmla="val 102700"/>
            </a:avLst>
          </a:prstGeom>
          <a:solidFill>
            <a:srgbClr val="F20374"/>
          </a:solidFill>
          <a:ln/>
        </p:spPr>
      </p:sp>
      <p:sp>
        <p:nvSpPr>
          <p:cNvPr id="13" name="Text 11"/>
          <p:cNvSpPr/>
          <p:nvPr/>
        </p:nvSpPr>
        <p:spPr>
          <a:xfrm>
            <a:off x="731520" y="3571399"/>
            <a:ext cx="17535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CDN 가속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31520" y="3939540"/>
            <a:ext cx="6935153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Azure Front Door를 통해 사용자에게 가장 가까운 엣지 서버에서 콘텐츠를 전송, 초기 로딩 속도를 향상시킵니다.</a:t>
            </a:r>
            <a:endParaRPr lang="en-US" sz="11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2097" y="1239322"/>
            <a:ext cx="5914192" cy="5914192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521613" y="7488793"/>
            <a:ext cx="1358717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이러한 최적화 전략을 통해 시스템 전반의 성능을 향상시키고 사용자 경험을 극대화했습니다.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521613" y="7969329"/>
            <a:ext cx="4404836" cy="491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30%</a:t>
            </a:r>
            <a:endParaRPr lang="en-US" sz="3850" dirty="0"/>
          </a:p>
        </p:txBody>
      </p:sp>
      <p:sp>
        <p:nvSpPr>
          <p:cNvPr id="18" name="Text 15"/>
          <p:cNvSpPr/>
          <p:nvPr/>
        </p:nvSpPr>
        <p:spPr>
          <a:xfrm>
            <a:off x="1847255" y="8647271"/>
            <a:ext cx="17535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응답 시간 감소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521613" y="8955881"/>
            <a:ext cx="4404836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전체 API 응답 시간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5112663" y="7969329"/>
            <a:ext cx="4404955" cy="491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50%</a:t>
            </a:r>
            <a:endParaRPr lang="en-US" sz="3850" dirty="0"/>
          </a:p>
        </p:txBody>
      </p:sp>
      <p:sp>
        <p:nvSpPr>
          <p:cNvPr id="21" name="Text 18"/>
          <p:cNvSpPr/>
          <p:nvPr/>
        </p:nvSpPr>
        <p:spPr>
          <a:xfrm>
            <a:off x="6438305" y="8647271"/>
            <a:ext cx="17535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DB 부하 감소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5112663" y="8955881"/>
            <a:ext cx="4404955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평균 데이터베이스 CPU 사용률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9703832" y="7969329"/>
            <a:ext cx="4404955" cy="491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20%</a:t>
            </a:r>
            <a:endParaRPr lang="en-US" sz="3850" dirty="0"/>
          </a:p>
        </p:txBody>
      </p:sp>
      <p:sp>
        <p:nvSpPr>
          <p:cNvPr id="24" name="Text 21"/>
          <p:cNvSpPr/>
          <p:nvPr/>
        </p:nvSpPr>
        <p:spPr>
          <a:xfrm>
            <a:off x="11029474" y="8647271"/>
            <a:ext cx="17535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페이지 로딩 단축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9703832" y="8955881"/>
            <a:ext cx="4404955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주요 웹 페이지 로딩 시간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489" y="382191"/>
            <a:ext cx="4772620" cy="408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운영 자동화: 24/7 지능형 모니터링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86489" y="1068943"/>
            <a:ext cx="1365742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안정적인 서비스 운영을 위해 24시간 365일 지능형 모니터링 시스템을 구축하고 운영 프로세스를 자동화했습니다.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86489" y="1604010"/>
            <a:ext cx="7358896" cy="874157"/>
          </a:xfrm>
          <a:prstGeom prst="roundRect">
            <a:avLst>
              <a:gd name="adj" fmla="val 8368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71249" y="1604010"/>
            <a:ext cx="60960" cy="874157"/>
          </a:xfrm>
          <a:prstGeom prst="roundRect">
            <a:avLst>
              <a:gd name="adj" fmla="val 95779"/>
            </a:avLst>
          </a:prstGeom>
          <a:solidFill>
            <a:srgbClr val="F20374"/>
          </a:solidFill>
          <a:ln/>
        </p:spPr>
      </p:sp>
      <p:sp>
        <p:nvSpPr>
          <p:cNvPr id="6" name="Text 4"/>
          <p:cNvSpPr/>
          <p:nvPr/>
        </p:nvSpPr>
        <p:spPr>
          <a:xfrm>
            <a:off x="686395" y="1758196"/>
            <a:ext cx="1635442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코드형 인프라(IaC)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86395" y="2101572"/>
            <a:ext cx="7004804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Terraform 기반으로 인프라 배포 및 관리를 자동화하여 구성 일관성과 안정성을 확보합니다.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486489" y="2617113"/>
            <a:ext cx="7358896" cy="874157"/>
          </a:xfrm>
          <a:prstGeom prst="roundRect">
            <a:avLst>
              <a:gd name="adj" fmla="val 8368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71249" y="2617113"/>
            <a:ext cx="60960" cy="874157"/>
          </a:xfrm>
          <a:prstGeom prst="roundRect">
            <a:avLst>
              <a:gd name="adj" fmla="val 95779"/>
            </a:avLst>
          </a:prstGeom>
          <a:solidFill>
            <a:srgbClr val="F20374"/>
          </a:solidFill>
          <a:ln/>
        </p:spPr>
      </p:sp>
      <p:sp>
        <p:nvSpPr>
          <p:cNvPr id="10" name="Text 8"/>
          <p:cNvSpPr/>
          <p:nvPr/>
        </p:nvSpPr>
        <p:spPr>
          <a:xfrm>
            <a:off x="686395" y="2771299"/>
            <a:ext cx="1635442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자동화된 알림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686395" y="3114675"/>
            <a:ext cx="7004804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Azure Monitor와 Slack, PagerDuty를 연동하여 잠재적 문제 발생 시 신속하게 담당자에게 알림을 보냅니다.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486489" y="3630216"/>
            <a:ext cx="7358896" cy="874157"/>
          </a:xfrm>
          <a:prstGeom prst="roundRect">
            <a:avLst>
              <a:gd name="adj" fmla="val 8368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71249" y="3630216"/>
            <a:ext cx="60960" cy="874157"/>
          </a:xfrm>
          <a:prstGeom prst="roundRect">
            <a:avLst>
              <a:gd name="adj" fmla="val 95779"/>
            </a:avLst>
          </a:prstGeom>
          <a:solidFill>
            <a:srgbClr val="F20374"/>
          </a:solidFill>
          <a:ln/>
        </p:spPr>
      </p:sp>
      <p:sp>
        <p:nvSpPr>
          <p:cNvPr id="14" name="Text 12"/>
          <p:cNvSpPr/>
          <p:nvPr/>
        </p:nvSpPr>
        <p:spPr>
          <a:xfrm>
            <a:off x="686395" y="3784402"/>
            <a:ext cx="1635442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성능 모니터링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686395" y="4127778"/>
            <a:ext cx="7004804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Azure Monitor 및 Prometheus를 통해 시스템 지표를 실시간 수집, 분석하여 병목 현상을 사전에 식별합니다.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486489" y="4643318"/>
            <a:ext cx="7358896" cy="874157"/>
          </a:xfrm>
          <a:prstGeom prst="roundRect">
            <a:avLst>
              <a:gd name="adj" fmla="val 8368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71249" y="4643318"/>
            <a:ext cx="60960" cy="874157"/>
          </a:xfrm>
          <a:prstGeom prst="roundRect">
            <a:avLst>
              <a:gd name="adj" fmla="val 95779"/>
            </a:avLst>
          </a:prstGeom>
          <a:solidFill>
            <a:srgbClr val="F20374"/>
          </a:solidFill>
          <a:ln/>
        </p:spPr>
      </p:sp>
      <p:sp>
        <p:nvSpPr>
          <p:cNvPr id="18" name="Text 16"/>
          <p:cNvSpPr/>
          <p:nvPr/>
        </p:nvSpPr>
        <p:spPr>
          <a:xfrm>
            <a:off x="686395" y="4797504"/>
            <a:ext cx="1635442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로그 통합 관리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686395" y="5140881"/>
            <a:ext cx="7004804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Azure Log Analytics로 모든 서비스의 로그를 중앙 집중화하여 문제 발생 시 빠른 진단과 해결을 돕습니다.</a:t>
            </a:r>
            <a:endParaRPr lang="en-US" sz="10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2095" y="1604010"/>
            <a:ext cx="5959316" cy="5959316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486489" y="7945398"/>
            <a:ext cx="4436626" cy="458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99.99%</a:t>
            </a:r>
            <a:endParaRPr lang="en-US" sz="3600" dirty="0"/>
          </a:p>
        </p:txBody>
      </p:sp>
      <p:sp>
        <p:nvSpPr>
          <p:cNvPr id="22" name="Text 19"/>
          <p:cNvSpPr/>
          <p:nvPr/>
        </p:nvSpPr>
        <p:spPr>
          <a:xfrm>
            <a:off x="1887022" y="8577739"/>
            <a:ext cx="1635442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서비스 가용성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486489" y="8865513"/>
            <a:ext cx="4436626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최고 수준의 시스템 무중단 운영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5096828" y="7945398"/>
            <a:ext cx="4436626" cy="458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5분</a:t>
            </a:r>
            <a:endParaRPr lang="en-US" sz="3600" dirty="0"/>
          </a:p>
        </p:txBody>
      </p:sp>
      <p:sp>
        <p:nvSpPr>
          <p:cNvPr id="25" name="Text 22"/>
          <p:cNvSpPr/>
          <p:nvPr/>
        </p:nvSpPr>
        <p:spPr>
          <a:xfrm>
            <a:off x="6497360" y="8577739"/>
            <a:ext cx="1635442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평균 인시던트 감지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5096828" y="8865513"/>
            <a:ext cx="4436626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문제 발생 시 평균 감지 시간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9707166" y="7945398"/>
            <a:ext cx="4436626" cy="458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15분</a:t>
            </a:r>
            <a:endParaRPr lang="en-US" sz="3600" dirty="0"/>
          </a:p>
        </p:txBody>
      </p:sp>
      <p:sp>
        <p:nvSpPr>
          <p:cNvPr id="28" name="Text 25"/>
          <p:cNvSpPr/>
          <p:nvPr/>
        </p:nvSpPr>
        <p:spPr>
          <a:xfrm>
            <a:off x="11107698" y="8577739"/>
            <a:ext cx="1635442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평균 복구 시간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9707166" y="8865513"/>
            <a:ext cx="4436626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인시던트 발생부터 정상화까지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398" y="558998"/>
            <a:ext cx="8871228" cy="597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아키텍처 최적화: 제약 극복 및 최적 대안 도출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11398" y="1690211"/>
            <a:ext cx="7040999" cy="1279565"/>
          </a:xfrm>
          <a:prstGeom prst="roundRect">
            <a:avLst>
              <a:gd name="adj" fmla="val 6672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7498" y="1916311"/>
            <a:ext cx="2391489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Problem: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37498" y="2418517"/>
            <a:ext cx="65888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타 리전(Korea South) vCPU 할당량 부족 → Cross-Region Replica 생성 불가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11398" y="3173016"/>
            <a:ext cx="7040999" cy="1279565"/>
          </a:xfrm>
          <a:prstGeom prst="roundRect">
            <a:avLst>
              <a:gd name="adj" fmla="val 6672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37498" y="3399115"/>
            <a:ext cx="2391489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Decision: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37498" y="3901321"/>
            <a:ext cx="65888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컴퓨팅 가용성 vs 데이터 내구성 분리 접근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11398" y="4655820"/>
            <a:ext cx="7040999" cy="1675805"/>
          </a:xfrm>
          <a:prstGeom prst="roundRect">
            <a:avLst>
              <a:gd name="adj" fmla="val 5095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37498" y="4881920"/>
            <a:ext cx="2391489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Solution: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37498" y="5384125"/>
            <a:ext cx="65888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DB: 동일 리전 내 Replica로 가용성 확보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7498" y="5780365"/>
            <a:ext cx="65888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Storage: GRS 유지로 지리적 재해 대비</a:t>
            </a:r>
            <a:endParaRPr lang="en-US" sz="16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794" y="1690211"/>
            <a:ext cx="5670709" cy="5670709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11398" y="7818120"/>
            <a:ext cx="1320760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Issue: Region Resource Quota Limit. Result: Hybrid DR Strategy (Local HA + Geo Storage).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3036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894" y="381714"/>
            <a:ext cx="507623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결론: 신뢰할 수 있는 데이터 기반 마련</a:t>
            </a:r>
            <a:endParaRPr lang="en-US" sz="2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75" y="998339"/>
            <a:ext cx="8101132" cy="7598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28297" y="2273119"/>
            <a:ext cx="2287287" cy="28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Scalable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997975" y="6526183"/>
            <a:ext cx="2287288" cy="28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Secure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5858619" y="6526183"/>
            <a:ext cx="2287288" cy="285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Reliable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2291488" y="4054216"/>
            <a:ext cx="1624265" cy="57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Protected Growth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5228127" y="4054216"/>
            <a:ext cx="1624265" cy="57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Durable Scaling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4114230" y="6383275"/>
            <a:ext cx="915421" cy="57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Available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4012966" y="4864323"/>
            <a:ext cx="1117949" cy="57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Enterprise Ready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485894" y="8753237"/>
            <a:ext cx="4016693" cy="514945"/>
          </a:xfrm>
          <a:prstGeom prst="roundRect">
            <a:avLst>
              <a:gd name="adj" fmla="val 6470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2341" y="8899684"/>
            <a:ext cx="37237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Risk Minimized: 데이터 유실 가능성 최소화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4641413" y="8753237"/>
            <a:ext cx="4016693" cy="514945"/>
          </a:xfrm>
          <a:prstGeom prst="roundRect">
            <a:avLst>
              <a:gd name="adj" fmla="val 6470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787860" y="8899684"/>
            <a:ext cx="37237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Cost Optimized: TCO(총 소유 비용) 절감</a:t>
            </a:r>
            <a:endParaRPr lang="en-US" sz="1050" dirty="0"/>
          </a:p>
        </p:txBody>
      </p:sp>
      <p:sp>
        <p:nvSpPr>
          <p:cNvPr id="16" name="Shape 12"/>
          <p:cNvSpPr/>
          <p:nvPr/>
        </p:nvSpPr>
        <p:spPr>
          <a:xfrm>
            <a:off x="485894" y="9407009"/>
            <a:ext cx="8172212" cy="514945"/>
          </a:xfrm>
          <a:prstGeom prst="roundRect">
            <a:avLst>
              <a:gd name="adj" fmla="val 6470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632341" y="9553456"/>
            <a:ext cx="7879318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Future Proof: 성장에 제약 없는 인프라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2025-11-24T06:13:04Z</dcterms:created>
  <dcterms:modified xsi:type="dcterms:W3CDTF">2025-11-24T06:13:04Z</dcterms:modified>
</cp:coreProperties>
</file>